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53" r:id="rId3"/>
  </p:sldMasterIdLst>
  <p:sldIdLst>
    <p:sldId id="256" r:id="rId4"/>
    <p:sldId id="261" r:id="rId5"/>
    <p:sldId id="297" r:id="rId6"/>
    <p:sldId id="295" r:id="rId7"/>
    <p:sldId id="296" r:id="rId8"/>
    <p:sldId id="298" r:id="rId9"/>
    <p:sldId id="301" r:id="rId10"/>
    <p:sldId id="302" r:id="rId11"/>
    <p:sldId id="303" r:id="rId12"/>
    <p:sldId id="304" r:id="rId13"/>
    <p:sldId id="305" r:id="rId14"/>
    <p:sldId id="306" r:id="rId15"/>
    <p:sldId id="308" r:id="rId16"/>
    <p:sldId id="307" r:id="rId17"/>
    <p:sldId id="309" r:id="rId18"/>
    <p:sldId id="299" r:id="rId19"/>
    <p:sldId id="266" r:id="rId20"/>
    <p:sldId id="300" r:id="rId21"/>
    <p:sldId id="262" r:id="rId2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847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000"/>
    <a:srgbClr val="4443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25" d="100"/>
          <a:sy n="125" d="100"/>
        </p:scale>
        <p:origin x="-1224" y="-462"/>
      </p:cViewPr>
      <p:guideLst>
        <p:guide orient="horz" pos="184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004048" y="3003798"/>
            <a:ext cx="3888432" cy="1152129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3600" b="1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>
                <a:ea typeface="+mn-ea"/>
              </a:rPr>
              <a:t>FREE PPT TEMPLATES</a:t>
            </a:r>
            <a:endParaRPr lang="en-US" altLang="ko-KR" b="1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003900" y="4155926"/>
            <a:ext cx="3888432" cy="504056"/>
          </a:xfrm>
          <a:prstGeom prst="rect">
            <a:avLst/>
          </a:prstGeo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2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INSERT THE TITLE </a:t>
            </a:r>
          </a:p>
          <a:p>
            <a:pPr>
              <a:spcBef>
                <a:spcPts val="0"/>
              </a:spcBef>
              <a:defRPr/>
            </a:pPr>
            <a:r>
              <a:rPr lang="en-US" altLang="ko-KR" sz="1200" b="1" dirty="0"/>
              <a:t>OF YOUR PRESENTATION HERE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1627365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91952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501681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887924" y="1089585"/>
            <a:ext cx="1368152" cy="14821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9005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23528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1907704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491880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076056" y="1341082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4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2599209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183385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5767561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8" hasCustomPrompt="1"/>
          </p:nvPr>
        </p:nvSpPr>
        <p:spPr>
          <a:xfrm>
            <a:off x="7351737" y="3147814"/>
            <a:ext cx="1440160" cy="1252711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accent2"/>
            </a:solidFill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09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357557" y="286543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172774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5357557" y="2662807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6542340" y="1476771"/>
            <a:ext cx="2196000" cy="2196000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967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35629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4676775" y="195486"/>
            <a:ext cx="1944216" cy="46805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37843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67544" y="360041"/>
            <a:ext cx="3168352" cy="314781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360041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5418176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7" hasCustomPrompt="1"/>
          </p:nvPr>
        </p:nvSpPr>
        <p:spPr>
          <a:xfrm>
            <a:off x="7056440" y="2211711"/>
            <a:ext cx="1476000" cy="1296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01104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79912" y="920899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779912" y="3147814"/>
            <a:ext cx="4752528" cy="17220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90550" y="915566"/>
            <a:ext cx="3117354" cy="39604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219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s and Contents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339502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3059832" y="2624708"/>
            <a:ext cx="608416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31661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539552" y="1131590"/>
            <a:ext cx="403244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6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539552" y="3291830"/>
            <a:ext cx="1656184" cy="14401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267744" y="3377692"/>
            <a:ext cx="2304256" cy="135429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86467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29444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644008" y="1203598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4644008" y="3060973"/>
            <a:ext cx="4104456" cy="17285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429900" y="3061296"/>
            <a:ext cx="4104000" cy="17281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8303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1632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IMAGES &amp; CONTENTS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757696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-9526" y="1183060"/>
            <a:ext cx="9153525" cy="3960440"/>
          </a:xfrm>
          <a:custGeom>
            <a:avLst/>
            <a:gdLst>
              <a:gd name="connsiteX0" fmla="*/ 0 w 9144000"/>
              <a:gd name="connsiteY0" fmla="*/ 0 h 3960440"/>
              <a:gd name="connsiteX1" fmla="*/ 9144000 w 9144000"/>
              <a:gd name="connsiteY1" fmla="*/ 0 h 3960440"/>
              <a:gd name="connsiteX2" fmla="*/ 9144000 w 9144000"/>
              <a:gd name="connsiteY2" fmla="*/ 3960440 h 3960440"/>
              <a:gd name="connsiteX3" fmla="*/ 0 w 9144000"/>
              <a:gd name="connsiteY3" fmla="*/ 3960440 h 3960440"/>
              <a:gd name="connsiteX4" fmla="*/ 0 w 9144000"/>
              <a:gd name="connsiteY4" fmla="*/ 0 h 3960440"/>
              <a:gd name="connsiteX0" fmla="*/ 0 w 9153525"/>
              <a:gd name="connsiteY0" fmla="*/ 3276600 h 3960440"/>
              <a:gd name="connsiteX1" fmla="*/ 9153525 w 9153525"/>
              <a:gd name="connsiteY1" fmla="*/ 0 h 3960440"/>
              <a:gd name="connsiteX2" fmla="*/ 9153525 w 9153525"/>
              <a:gd name="connsiteY2" fmla="*/ 3960440 h 3960440"/>
              <a:gd name="connsiteX3" fmla="*/ 9525 w 9153525"/>
              <a:gd name="connsiteY3" fmla="*/ 3960440 h 3960440"/>
              <a:gd name="connsiteX4" fmla="*/ 0 w 9153525"/>
              <a:gd name="connsiteY4" fmla="*/ 327660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3525" h="3960440">
                <a:moveTo>
                  <a:pt x="0" y="3276600"/>
                </a:moveTo>
                <a:lnTo>
                  <a:pt x="9153525" y="0"/>
                </a:lnTo>
                <a:lnTo>
                  <a:pt x="9153525" y="3960440"/>
                </a:lnTo>
                <a:lnTo>
                  <a:pt x="9525" y="3960440"/>
                </a:lnTo>
                <a:lnTo>
                  <a:pt x="0" y="3276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Picture 2" descr="D:\Fullppt\PNG이미지\핸드폰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8" y="777418"/>
            <a:ext cx="3373328" cy="4085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6516216" y="915566"/>
            <a:ext cx="1945465" cy="30051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1512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3363838"/>
            <a:ext cx="9144000" cy="1440160"/>
          </a:xfrm>
          <a:prstGeom prst="rect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3587482"/>
            <a:ext cx="9144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4235554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9224771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Images and Contents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31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D:\Fullppt\005-PNG이미지\모니터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42" y="2730636"/>
            <a:ext cx="2040674" cy="2034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2752750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idx="16" hasCustomPrompt="1"/>
          </p:nvPr>
        </p:nvSpPr>
        <p:spPr>
          <a:xfrm>
            <a:off x="6881512" y="2812503"/>
            <a:ext cx="1874748" cy="12732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4576763" y="2331939"/>
            <a:ext cx="2346784" cy="16057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71127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hapes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6" y="92609"/>
            <a:ext cx="8679898" cy="54318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05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r>
              <a:rPr lang="en-US" altLang="ko-KR" dirty="0"/>
              <a:t>Fully Editable Shapes</a:t>
            </a:r>
          </a:p>
        </p:txBody>
      </p:sp>
    </p:spTree>
    <p:extLst>
      <p:ext uri="{BB962C8B-B14F-4D97-AF65-F5344CB8AC3E}">
        <p14:creationId xmlns:p14="http://schemas.microsoft.com/office/powerpoint/2010/main" val="1955214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47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11" name="Rounded Rectangle 10"/>
          <p:cNvSpPr/>
          <p:nvPr userDrawn="1"/>
        </p:nvSpPr>
        <p:spPr>
          <a:xfrm>
            <a:off x="354008" y="1131589"/>
            <a:ext cx="2849840" cy="364917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ounded Rectangle 16"/>
          <p:cNvSpPr/>
          <p:nvPr userDrawn="1"/>
        </p:nvSpPr>
        <p:spPr>
          <a:xfrm>
            <a:off x="531932" y="1347500"/>
            <a:ext cx="108520" cy="3240473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Half Frame 17"/>
          <p:cNvSpPr/>
          <p:nvPr userDrawn="1"/>
        </p:nvSpPr>
        <p:spPr>
          <a:xfrm rot="5400000">
            <a:off x="2592642" y="1238201"/>
            <a:ext cx="502331" cy="50233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1822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 userDrawn="1"/>
        </p:nvSpPr>
        <p:spPr>
          <a:xfrm>
            <a:off x="4860032" y="987574"/>
            <a:ext cx="3168352" cy="3168352"/>
          </a:xfrm>
          <a:prstGeom prst="ellipse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860032" y="1851670"/>
            <a:ext cx="3168352" cy="100811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60032" y="2859782"/>
            <a:ext cx="3168352" cy="504056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</a:t>
            </a:r>
          </a:p>
          <a:p>
            <a:pPr lvl="0"/>
            <a:r>
              <a:rPr lang="en-US" altLang="ko-KR" dirty="0"/>
              <a:t>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738235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Layout">
    <p:bg>
      <p:bgPr>
        <a:solidFill>
          <a:srgbClr val="4443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4059"/>
            <a:ext cx="3856106" cy="513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712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53958"/>
            <a:ext cx="6408712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1290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979712" y="153958"/>
            <a:ext cx="6984776" cy="576064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02921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asic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1503418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282058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accent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accent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2037647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asic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53958"/>
            <a:ext cx="9144000" cy="57606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6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699542"/>
            <a:ext cx="9144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the title of your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238364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6683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55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2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72" r:id="rId8"/>
    <p:sldLayoutId id="2147483676" r:id="rId9"/>
    <p:sldLayoutId id="2147483655" r:id="rId10"/>
    <p:sldLayoutId id="2147483665" r:id="rId11"/>
    <p:sldLayoutId id="2147483666" r:id="rId12"/>
    <p:sldLayoutId id="2147483667" r:id="rId13"/>
    <p:sldLayoutId id="2147483668" r:id="rId14"/>
    <p:sldLayoutId id="2147483670" r:id="rId15"/>
    <p:sldLayoutId id="2147483671" r:id="rId16"/>
    <p:sldLayoutId id="2147483669" r:id="rId17"/>
    <p:sldLayoutId id="2147483675" r:id="rId18"/>
    <p:sldLayoutId id="2147483677" r:id="rId19"/>
    <p:sldLayoutId id="2147483656" r:id="rId20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710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246441" y="1779662"/>
            <a:ext cx="3888432" cy="1152129"/>
          </a:xfrm>
        </p:spPr>
        <p:txBody>
          <a:bodyPr/>
          <a:lstStyle/>
          <a:p>
            <a:r>
              <a:rPr lang="tr-TR" altLang="ko-KR" dirty="0" err="1">
                <a:ea typeface="맑은 고딕" pitchFamily="50" charset="-127"/>
              </a:rPr>
              <a:t>Auction</a:t>
            </a:r>
            <a:r>
              <a:rPr lang="tr-TR" altLang="ko-KR" dirty="0">
                <a:ea typeface="맑은 고딕" pitchFamily="50" charset="-127"/>
              </a:rPr>
              <a:t> Platform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004048" y="3219822"/>
            <a:ext cx="3888432" cy="1080120"/>
          </a:xfrm>
        </p:spPr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tr-TR" altLang="ko-KR" dirty="0"/>
              <a:t>Mehmet Ali </a:t>
            </a:r>
            <a:r>
              <a:rPr lang="tr-TR" altLang="ko-KR" dirty="0" err="1"/>
              <a:t>Altunsoy</a:t>
            </a:r>
            <a:endParaRPr lang="tr-TR" altLang="ko-KR" dirty="0"/>
          </a:p>
          <a:p>
            <a:pPr>
              <a:spcBef>
                <a:spcPts val="0"/>
              </a:spcBef>
              <a:defRPr/>
            </a:pPr>
            <a:r>
              <a:rPr lang="tr-TR" altLang="ko-KR" dirty="0"/>
              <a:t>Gökberk Boz</a:t>
            </a:r>
          </a:p>
          <a:p>
            <a:pPr>
              <a:spcBef>
                <a:spcPts val="0"/>
              </a:spcBef>
              <a:defRPr/>
            </a:pPr>
            <a:r>
              <a:rPr lang="tr-TR" altLang="ko-KR" dirty="0"/>
              <a:t>Gizem Karal</a:t>
            </a:r>
          </a:p>
          <a:p>
            <a:pPr>
              <a:spcBef>
                <a:spcPts val="0"/>
              </a:spcBef>
              <a:defRPr/>
            </a:pPr>
            <a:r>
              <a:rPr lang="tr-TR" altLang="ko-KR" dirty="0"/>
              <a:t>Irmak Çeliker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71841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69" b="4500"/>
          <a:stretch/>
        </p:blipFill>
        <p:spPr>
          <a:xfrm>
            <a:off x="539552" y="0"/>
            <a:ext cx="79915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4420605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Display Product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8712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072" b="3800"/>
          <a:stretch/>
        </p:blipFill>
        <p:spPr>
          <a:xfrm>
            <a:off x="586463" y="0"/>
            <a:ext cx="7970777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94053" y="3202761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Shopping Cart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705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066" b="4101"/>
          <a:stretch/>
        </p:blipFill>
        <p:spPr>
          <a:xfrm>
            <a:off x="611560" y="-47932"/>
            <a:ext cx="8071350" cy="51914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69437" y="1347614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Your Items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00925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072" b="3800"/>
          <a:stretch/>
        </p:blipFill>
        <p:spPr>
          <a:xfrm>
            <a:off x="683568" y="0"/>
            <a:ext cx="7970777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15616" y="555526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Your Shop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9229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63" b="4101"/>
          <a:stretch/>
        </p:blipFill>
        <p:spPr>
          <a:xfrm>
            <a:off x="539552" y="0"/>
            <a:ext cx="7959285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4420605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Add a Product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5575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220" b="5605"/>
          <a:stretch/>
        </p:blipFill>
        <p:spPr>
          <a:xfrm>
            <a:off x="323528" y="-9158"/>
            <a:ext cx="8108713" cy="51526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07704" y="4042081"/>
            <a:ext cx="621177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Search a Product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698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err="1" smtClean="0"/>
              <a:t>Detailed</a:t>
            </a:r>
            <a:r>
              <a:rPr lang="tr-TR" dirty="0" smtClean="0"/>
              <a:t> Design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94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altLang="ko-KR" dirty="0"/>
              <a:t>Insert the title of your subtitle 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68838" y="553596"/>
            <a:ext cx="595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i="1" dirty="0">
                <a:solidFill>
                  <a:schemeClr val="accent6">
                    <a:lumMod val="60000"/>
                    <a:lumOff val="40000"/>
                  </a:schemeClr>
                </a:solidFill>
                <a:cs typeface="Arial" pitchFamily="34" charset="0"/>
              </a:rPr>
              <a:t>Detailed Design</a:t>
            </a:r>
          </a:p>
        </p:txBody>
      </p:sp>
      <p:sp>
        <p:nvSpPr>
          <p:cNvPr id="7" name="Half Frame 6"/>
          <p:cNvSpPr/>
          <p:nvPr/>
        </p:nvSpPr>
        <p:spPr>
          <a:xfrm>
            <a:off x="1414727" y="1209379"/>
            <a:ext cx="914400" cy="1014599"/>
          </a:xfrm>
          <a:prstGeom prst="halfFrame">
            <a:avLst>
              <a:gd name="adj1" fmla="val 8333"/>
              <a:gd name="adj2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Half Frame 7"/>
          <p:cNvSpPr/>
          <p:nvPr/>
        </p:nvSpPr>
        <p:spPr>
          <a:xfrm rot="10800000">
            <a:off x="7237346" y="3693459"/>
            <a:ext cx="914400" cy="914400"/>
          </a:xfrm>
          <a:prstGeom prst="halfFrame">
            <a:avLst>
              <a:gd name="adj1" fmla="val 8333"/>
              <a:gd name="adj2" fmla="val 833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1" name="Picture 10" descr="D:\Users\gokberk.boz-ug\Desktop\f816681f-9a66-42af-8a51-2b529d06122c.jpg">
            <a:extLst>
              <a:ext uri="{FF2B5EF4-FFF2-40B4-BE49-F238E27FC236}">
                <a16:creationId xmlns:a16="http://schemas.microsoft.com/office/drawing/2014/main" xmlns="" id="{825D9D34-6AC3-4F2F-9343-9719DC58F74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294581"/>
            <a:ext cx="6670244" cy="32498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063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/>
              <a:t>DEMO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946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Thank </a:t>
            </a:r>
            <a:r>
              <a:rPr lang="en-US" altLang="ko-KR" dirty="0" smtClean="0"/>
              <a:t>you</a:t>
            </a:r>
            <a:r>
              <a:rPr lang="tr-TR" altLang="ko-KR" dirty="0" smtClean="0"/>
              <a:t>!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55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 txBox="1">
            <a:spLocks/>
          </p:cNvSpPr>
          <p:nvPr/>
        </p:nvSpPr>
        <p:spPr>
          <a:xfrm>
            <a:off x="4032448" y="339502"/>
            <a:ext cx="5111552" cy="57606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dirty="0">
                <a:solidFill>
                  <a:schemeClr val="accent2"/>
                </a:solidFill>
                <a:cs typeface="Arial" pitchFamily="34" charset="0"/>
              </a:rPr>
              <a:t>Agenda Style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3480374" y="1203598"/>
            <a:ext cx="5328592" cy="755937"/>
            <a:chOff x="3414539" y="1203598"/>
            <a:chExt cx="5328592" cy="755937"/>
          </a:xfrm>
        </p:grpSpPr>
        <p:grpSp>
          <p:nvGrpSpPr>
            <p:cNvPr id="13" name="Group 12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14" name="Rectangle 13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Isosceles Triangle 14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Isosceles Triangle 15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" name="Rectangle 1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General Information about the Auction Platform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" name="Group 17"/>
          <p:cNvGrpSpPr/>
          <p:nvPr/>
        </p:nvGrpSpPr>
        <p:grpSpPr>
          <a:xfrm>
            <a:off x="3122111" y="2111871"/>
            <a:ext cx="5328592" cy="755937"/>
            <a:chOff x="3414539" y="1203598"/>
            <a:chExt cx="5328592" cy="755937"/>
          </a:xfrm>
        </p:grpSpPr>
        <p:grpSp>
          <p:nvGrpSpPr>
            <p:cNvPr id="19" name="Group 18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23" name="Rectangle 22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Isosceles Triangle 24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1" name="Rectangle 20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Graphical User Interface </a:t>
                </a:r>
              </a:p>
            </p:txBody>
          </p:sp>
          <p:sp>
            <p:nvSpPr>
              <p:cNvPr id="22" name="Isosceles Triangle 2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6" name="Group 25"/>
          <p:cNvGrpSpPr/>
          <p:nvPr/>
        </p:nvGrpSpPr>
        <p:grpSpPr>
          <a:xfrm>
            <a:off x="2763849" y="3020144"/>
            <a:ext cx="5328592" cy="755937"/>
            <a:chOff x="3414539" y="1203598"/>
            <a:chExt cx="5328592" cy="755937"/>
          </a:xfrm>
        </p:grpSpPr>
        <p:grpSp>
          <p:nvGrpSpPr>
            <p:cNvPr id="27" name="Group 26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1" name="Rectangle 30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Isosceles Triangle 31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Isosceles Triangle 32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29" name="Rectangle 28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Detailed Design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0" name="Isosceles Triangle 2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34" name="Group 33"/>
          <p:cNvGrpSpPr/>
          <p:nvPr/>
        </p:nvGrpSpPr>
        <p:grpSpPr>
          <a:xfrm>
            <a:off x="2405587" y="3928417"/>
            <a:ext cx="5328592" cy="755937"/>
            <a:chOff x="3414539" y="1203598"/>
            <a:chExt cx="5328592" cy="755937"/>
          </a:xfrm>
        </p:grpSpPr>
        <p:grpSp>
          <p:nvGrpSpPr>
            <p:cNvPr id="35" name="Group 34"/>
            <p:cNvGrpSpPr/>
            <p:nvPr/>
          </p:nvGrpSpPr>
          <p:grpSpPr>
            <a:xfrm>
              <a:off x="3414539" y="1203598"/>
              <a:ext cx="3816400" cy="576064"/>
              <a:chOff x="4572000" y="1743933"/>
              <a:chExt cx="3816400" cy="576064"/>
            </a:xfrm>
            <a:solidFill>
              <a:srgbClr val="FFC000"/>
            </a:solidFill>
          </p:grpSpPr>
          <p:sp>
            <p:nvSpPr>
              <p:cNvPr id="39" name="Rectangle 38"/>
              <p:cNvSpPr/>
              <p:nvPr/>
            </p:nvSpPr>
            <p:spPr>
              <a:xfrm>
                <a:off x="4788024" y="1743933"/>
                <a:ext cx="3384376" cy="57606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Isosceles Triangle 39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Isosceles Triangle 40"/>
              <p:cNvSpPr/>
              <p:nvPr/>
            </p:nvSpPr>
            <p:spPr>
              <a:xfrm rot="5400000">
                <a:off x="7992400" y="1923933"/>
                <a:ext cx="576000" cy="216000"/>
              </a:xfrm>
              <a:prstGeom prst="triangle">
                <a:avLst>
                  <a:gd name="adj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4639" y="1383471"/>
              <a:ext cx="4428492" cy="576064"/>
              <a:chOff x="4572000" y="1743934"/>
              <a:chExt cx="4428492" cy="576064"/>
            </a:xfrm>
            <a:solidFill>
              <a:schemeClr val="bg1">
                <a:lumMod val="95000"/>
              </a:schemeClr>
            </a:solidFill>
          </p:grpSpPr>
          <p:sp>
            <p:nvSpPr>
              <p:cNvPr id="37" name="Rectangle 36"/>
              <p:cNvSpPr/>
              <p:nvPr/>
            </p:nvSpPr>
            <p:spPr>
              <a:xfrm>
                <a:off x="4788024" y="1743934"/>
                <a:ext cx="4212468" cy="5760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DEMO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Isosceles Triangle 37"/>
              <p:cNvSpPr/>
              <p:nvPr/>
            </p:nvSpPr>
            <p:spPr>
              <a:xfrm rot="16200000">
                <a:off x="4392000" y="1923934"/>
                <a:ext cx="576000" cy="216000"/>
              </a:xfrm>
              <a:prstGeom prst="triangl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695748" y="1260765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42756" y="2169038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989765" y="3077311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636774" y="3985584"/>
            <a:ext cx="608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05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smtClean="0"/>
              <a:t>General Information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514819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altLang="ko-KR" dirty="0" err="1" smtClean="0"/>
              <a:t>What</a:t>
            </a:r>
            <a:r>
              <a:rPr lang="tr-TR" altLang="ko-KR" dirty="0" smtClean="0"/>
              <a:t> is </a:t>
            </a:r>
            <a:r>
              <a:rPr lang="tr-TR" altLang="ko-KR" dirty="0" err="1" smtClean="0"/>
              <a:t>Auction</a:t>
            </a:r>
            <a:r>
              <a:rPr lang="tr-TR" altLang="ko-KR" dirty="0" smtClean="0"/>
              <a:t> Platform?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177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600" b="1" dirty="0" err="1" smtClean="0">
                <a:solidFill>
                  <a:srgbClr val="444342"/>
                </a:solidFill>
                <a:cs typeface="Arial" pitchFamily="34" charset="0"/>
              </a:rPr>
              <a:t>What</a:t>
            </a:r>
            <a:r>
              <a:rPr lang="tr-TR" altLang="ko-KR" sz="1600" b="1" dirty="0" smtClean="0">
                <a:solidFill>
                  <a:srgbClr val="444342"/>
                </a:solidFill>
                <a:cs typeface="Arial" pitchFamily="34" charset="0"/>
              </a:rPr>
              <a:t> is it?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067944" y="1743601"/>
            <a:ext cx="45365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tr-TR" sz="1200" dirty="0" smtClean="0">
              <a:solidFill>
                <a:prstClr val="white"/>
              </a:solidFill>
            </a:endParaRPr>
          </a:p>
          <a:p>
            <a:endParaRPr lang="tr-TR" sz="1200" dirty="0">
              <a:solidFill>
                <a:prstClr val="white"/>
              </a:solidFill>
            </a:endParaRPr>
          </a:p>
          <a:p>
            <a:r>
              <a:rPr lang="en-US" sz="1200" dirty="0" smtClean="0">
                <a:solidFill>
                  <a:prstClr val="white"/>
                </a:solidFill>
              </a:rPr>
              <a:t>Auction </a:t>
            </a:r>
            <a:r>
              <a:rPr lang="en-US" sz="1200" dirty="0">
                <a:solidFill>
                  <a:prstClr val="white"/>
                </a:solidFill>
              </a:rPr>
              <a:t>Platform is an application which lets people to </a:t>
            </a:r>
            <a:r>
              <a:rPr lang="tr-TR" sz="1200" dirty="0" smtClean="0">
                <a:solidFill>
                  <a:prstClr val="white"/>
                </a:solidFill>
              </a:rPr>
              <a:t> </a:t>
            </a:r>
            <a:r>
              <a:rPr lang="en-US" sz="1200" dirty="0" smtClean="0">
                <a:solidFill>
                  <a:prstClr val="white"/>
                </a:solidFill>
              </a:rPr>
              <a:t>shop </a:t>
            </a:r>
            <a:r>
              <a:rPr lang="tr-TR" sz="1200" dirty="0" smtClean="0">
                <a:solidFill>
                  <a:prstClr val="white"/>
                </a:solidFill>
              </a:rPr>
              <a:t>     </a:t>
            </a:r>
            <a:r>
              <a:rPr lang="en-US" sz="1200" dirty="0" smtClean="0">
                <a:solidFill>
                  <a:prstClr val="white"/>
                </a:solidFill>
              </a:rPr>
              <a:t>online </a:t>
            </a:r>
            <a:r>
              <a:rPr lang="en-US" sz="1200" dirty="0">
                <a:solidFill>
                  <a:prstClr val="white"/>
                </a:solidFill>
              </a:rPr>
              <a:t>by the help of the auction method. </a:t>
            </a:r>
            <a:r>
              <a:rPr lang="tr-TR" sz="1200" dirty="0" smtClean="0">
                <a:solidFill>
                  <a:prstClr val="white"/>
                </a:solidFill>
              </a:rPr>
              <a:t>It puts  </a:t>
            </a:r>
            <a:r>
              <a:rPr lang="tr-TR" sz="1200" dirty="0" smtClean="0">
                <a:solidFill>
                  <a:prstClr val="white"/>
                </a:solidFill>
              </a:rPr>
              <a:t>another  </a:t>
            </a:r>
            <a:r>
              <a:rPr lang="tr-TR" sz="1200" dirty="0" smtClean="0">
                <a:solidFill>
                  <a:prstClr val="white"/>
                </a:solidFill>
              </a:rPr>
              <a:t>perspective into online shopping by enabling </a:t>
            </a:r>
            <a:r>
              <a:rPr lang="tr-TR" sz="1200" dirty="0" smtClean="0">
                <a:solidFill>
                  <a:prstClr val="white"/>
                </a:solidFill>
              </a:rPr>
              <a:t>sellers </a:t>
            </a:r>
            <a:r>
              <a:rPr lang="tr-TR" sz="1200" dirty="0" smtClean="0">
                <a:solidFill>
                  <a:prstClr val="white"/>
                </a:solidFill>
              </a:rPr>
              <a:t>to perform auction between the buyers</a:t>
            </a:r>
            <a:r>
              <a:rPr lang="tr-TR" sz="1200" dirty="0">
                <a:solidFill>
                  <a:prstClr val="white"/>
                </a:solidFill>
              </a:rPr>
              <a:t>.</a:t>
            </a:r>
            <a:r>
              <a:rPr lang="tr-TR" sz="1200" dirty="0" smtClean="0">
                <a:solidFill>
                  <a:prstClr val="white"/>
                </a:solidFill>
              </a:rPr>
              <a:t> By </a:t>
            </a:r>
            <a:r>
              <a:rPr lang="tr-TR" sz="1200" dirty="0" smtClean="0">
                <a:solidFill>
                  <a:prstClr val="white"/>
                </a:solidFill>
              </a:rPr>
              <a:t> </a:t>
            </a:r>
            <a:r>
              <a:rPr lang="tr-TR" sz="1200" dirty="0" smtClean="0">
                <a:solidFill>
                  <a:prstClr val="white"/>
                </a:solidFill>
              </a:rPr>
              <a:t>bidding higher amounts for the products</a:t>
            </a:r>
            <a:r>
              <a:rPr lang="tr-TR" sz="1200" dirty="0">
                <a:solidFill>
                  <a:prstClr val="white"/>
                </a:solidFill>
              </a:rPr>
              <a:t> </a:t>
            </a:r>
            <a:r>
              <a:rPr lang="tr-TR" sz="1200" dirty="0" smtClean="0">
                <a:solidFill>
                  <a:prstClr val="white"/>
                </a:solidFill>
              </a:rPr>
              <a:t>buyers can buy them until the auction time is </a:t>
            </a:r>
            <a:r>
              <a:rPr lang="tr-TR" sz="1200" dirty="0" smtClean="0">
                <a:solidFill>
                  <a:prstClr val="white"/>
                </a:solidFill>
              </a:rPr>
              <a:t> </a:t>
            </a:r>
            <a:r>
              <a:rPr lang="tr-TR" sz="1200" dirty="0" smtClean="0">
                <a:solidFill>
                  <a:prstClr val="white"/>
                </a:solidFill>
              </a:rPr>
              <a:t>finished.</a:t>
            </a:r>
            <a:endParaRPr lang="tr-TR" sz="120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606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979712" y="153958"/>
            <a:ext cx="6984776" cy="576064"/>
          </a:xfrm>
        </p:spPr>
        <p:txBody>
          <a:bodyPr/>
          <a:lstStyle/>
          <a:p>
            <a:r>
              <a:rPr lang="tr-TR" altLang="ko-KR" dirty="0" err="1" smtClean="0"/>
              <a:t>Why</a:t>
            </a:r>
            <a:r>
              <a:rPr lang="tr-TR" altLang="ko-KR" dirty="0" smtClean="0"/>
              <a:t> </a:t>
            </a:r>
            <a:r>
              <a:rPr lang="tr-TR" altLang="ko-KR" dirty="0" err="1" smtClean="0"/>
              <a:t>to</a:t>
            </a:r>
            <a:r>
              <a:rPr lang="tr-TR" altLang="ko-KR" dirty="0" smtClean="0"/>
              <a:t> </a:t>
            </a:r>
            <a:r>
              <a:rPr lang="tr-TR" altLang="ko-KR" dirty="0" err="1" smtClean="0"/>
              <a:t>use</a:t>
            </a:r>
            <a:r>
              <a:rPr lang="tr-TR" altLang="ko-KR" dirty="0"/>
              <a:t> </a:t>
            </a:r>
            <a:r>
              <a:rPr lang="tr-TR" altLang="ko-KR" dirty="0" smtClean="0"/>
              <a:t>it?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5736" y="1197160"/>
            <a:ext cx="1816230" cy="338554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600" b="1" dirty="0" err="1" smtClean="0">
                <a:solidFill>
                  <a:srgbClr val="444342"/>
                </a:solidFill>
                <a:cs typeface="Arial" pitchFamily="34" charset="0"/>
              </a:rPr>
              <a:t>Benefits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85851" y="1535714"/>
            <a:ext cx="36000" cy="360778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78052" y="1197160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 err="1">
                <a:solidFill>
                  <a:prstClr val="white"/>
                </a:solidFill>
              </a:rPr>
              <a:t>By</a:t>
            </a:r>
            <a:r>
              <a:rPr lang="tr-TR" sz="1200" dirty="0">
                <a:solidFill>
                  <a:prstClr val="white"/>
                </a:solidFill>
              </a:rPr>
              <a:t> </a:t>
            </a:r>
            <a:r>
              <a:rPr lang="tr-TR" sz="1200" dirty="0" err="1">
                <a:solidFill>
                  <a:prstClr val="white"/>
                </a:solidFill>
              </a:rPr>
              <a:t>the</a:t>
            </a:r>
            <a:r>
              <a:rPr lang="tr-TR" sz="1200" dirty="0">
                <a:solidFill>
                  <a:prstClr val="white"/>
                </a:solidFill>
              </a:rPr>
              <a:t>  </a:t>
            </a:r>
            <a:r>
              <a:rPr lang="tr-TR" sz="1200" dirty="0" err="1">
                <a:solidFill>
                  <a:prstClr val="white"/>
                </a:solidFill>
              </a:rPr>
              <a:t>help</a:t>
            </a:r>
            <a:r>
              <a:rPr lang="tr-TR" sz="1200" dirty="0">
                <a:solidFill>
                  <a:prstClr val="white"/>
                </a:solidFill>
              </a:rPr>
              <a:t> of </a:t>
            </a:r>
            <a:r>
              <a:rPr lang="tr-TR" sz="1200" dirty="0" err="1">
                <a:solidFill>
                  <a:prstClr val="white"/>
                </a:solidFill>
              </a:rPr>
              <a:t>this</a:t>
            </a:r>
            <a:r>
              <a:rPr lang="tr-TR" sz="1200" dirty="0">
                <a:solidFill>
                  <a:prstClr val="white"/>
                </a:solidFill>
              </a:rPr>
              <a:t> </a:t>
            </a:r>
            <a:r>
              <a:rPr lang="tr-TR" sz="1200" dirty="0" err="1">
                <a:solidFill>
                  <a:prstClr val="white"/>
                </a:solidFill>
              </a:rPr>
              <a:t>application</a:t>
            </a:r>
            <a:r>
              <a:rPr lang="tr-TR" sz="1200" dirty="0">
                <a:solidFill>
                  <a:prstClr val="white"/>
                </a:solidFill>
              </a:rPr>
              <a:t>, w</a:t>
            </a:r>
            <a:r>
              <a:rPr lang="en-US" sz="1200" dirty="0" err="1">
                <a:solidFill>
                  <a:prstClr val="white"/>
                </a:solidFill>
              </a:rPr>
              <a:t>hile</a:t>
            </a:r>
            <a:r>
              <a:rPr lang="en-US" sz="1200" dirty="0">
                <a:solidFill>
                  <a:prstClr val="white"/>
                </a:solidFill>
              </a:rPr>
              <a:t> </a:t>
            </a:r>
            <a:r>
              <a:rPr lang="en-US" sz="1200" dirty="0" smtClean="0">
                <a:solidFill>
                  <a:prstClr val="white"/>
                </a:solidFill>
              </a:rPr>
              <a:t>sellers </a:t>
            </a:r>
            <a:r>
              <a:rPr lang="en-US" sz="1200" dirty="0">
                <a:solidFill>
                  <a:prstClr val="white"/>
                </a:solidFill>
              </a:rPr>
              <a:t>are </a:t>
            </a:r>
            <a:r>
              <a:rPr lang="tr-TR" sz="1200" dirty="0">
                <a:solidFill>
                  <a:prstClr val="white"/>
                </a:solidFill>
              </a:rPr>
              <a:t> </a:t>
            </a:r>
            <a:r>
              <a:rPr lang="en-US" sz="1200" dirty="0" smtClean="0">
                <a:solidFill>
                  <a:prstClr val="white"/>
                </a:solidFill>
              </a:rPr>
              <a:t>able </a:t>
            </a:r>
            <a:r>
              <a:rPr lang="en-US" sz="1200" dirty="0">
                <a:solidFill>
                  <a:prstClr val="white"/>
                </a:solidFill>
              </a:rPr>
              <a:t>to sell </a:t>
            </a:r>
            <a:r>
              <a:rPr lang="tr-TR" sz="1200" dirty="0">
                <a:solidFill>
                  <a:prstClr val="white"/>
                </a:solidFill>
              </a:rPr>
              <a:t> </a:t>
            </a:r>
            <a:r>
              <a:rPr lang="en-US" sz="1200" dirty="0">
                <a:solidFill>
                  <a:prstClr val="white"/>
                </a:solidFill>
              </a:rPr>
              <a:t>their products, buyers are able to reach </a:t>
            </a:r>
            <a:r>
              <a:rPr lang="tr-TR" sz="1200" dirty="0" err="1" smtClean="0">
                <a:solidFill>
                  <a:prstClr val="white"/>
                </a:solidFill>
              </a:rPr>
              <a:t>many</a:t>
            </a:r>
            <a:r>
              <a:rPr lang="tr-TR" sz="1200" dirty="0" smtClean="0">
                <a:solidFill>
                  <a:prstClr val="white"/>
                </a:solidFill>
              </a:rPr>
              <a:t> </a:t>
            </a:r>
            <a:r>
              <a:rPr lang="tr-TR" sz="1200" dirty="0" err="1" smtClean="0">
                <a:solidFill>
                  <a:prstClr val="white"/>
                </a:solidFill>
              </a:rPr>
              <a:t>different</a:t>
            </a:r>
            <a:r>
              <a:rPr lang="tr-TR" sz="1200" dirty="0" smtClean="0">
                <a:solidFill>
                  <a:prstClr val="white"/>
                </a:solidFill>
              </a:rPr>
              <a:t> </a:t>
            </a:r>
            <a:r>
              <a:rPr lang="en-US" sz="1200" dirty="0" smtClean="0">
                <a:solidFill>
                  <a:prstClr val="white"/>
                </a:solidFill>
              </a:rPr>
              <a:t>the</a:t>
            </a:r>
            <a:r>
              <a:rPr lang="tr-TR" sz="1200" dirty="0" smtClean="0">
                <a:solidFill>
                  <a:prstClr val="white"/>
                </a:solidFill>
              </a:rPr>
              <a:t>     </a:t>
            </a:r>
            <a:r>
              <a:rPr lang="en-US" sz="1200" dirty="0" smtClean="0">
                <a:solidFill>
                  <a:prstClr val="white"/>
                </a:solidFill>
              </a:rPr>
              <a:t>products </a:t>
            </a:r>
            <a:r>
              <a:rPr lang="en-US" sz="1200" dirty="0">
                <a:solidFill>
                  <a:prstClr val="white"/>
                </a:solidFill>
              </a:rPr>
              <a:t>they are </a:t>
            </a:r>
            <a:r>
              <a:rPr lang="en-US" sz="1200" dirty="0" smtClean="0">
                <a:solidFill>
                  <a:prstClr val="white"/>
                </a:solidFill>
              </a:rPr>
              <a:t>interested </a:t>
            </a:r>
            <a:r>
              <a:rPr lang="en-US" sz="1200" dirty="0">
                <a:solidFill>
                  <a:prstClr val="white"/>
                </a:solidFill>
              </a:rPr>
              <a:t>in.</a:t>
            </a:r>
            <a:endParaRPr lang="en-US" altLang="ko-KR" sz="1200" dirty="0">
              <a:solidFill>
                <a:prstClr val="white"/>
              </a:solidFill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78052" y="3003798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solidFill>
                  <a:prstClr val="white"/>
                </a:solidFill>
              </a:rPr>
              <a:t>To buy the item</a:t>
            </a:r>
            <a:r>
              <a:rPr lang="tr-TR" sz="1200" dirty="0" smtClean="0">
                <a:solidFill>
                  <a:prstClr val="white"/>
                </a:solidFill>
              </a:rPr>
              <a:t>, </a:t>
            </a:r>
            <a:r>
              <a:rPr lang="tr-TR" sz="1200" dirty="0">
                <a:solidFill>
                  <a:prstClr val="white"/>
                </a:solidFill>
              </a:rPr>
              <a:t>buyers must offer a  price higher than </a:t>
            </a:r>
            <a:r>
              <a:rPr lang="tr-TR" sz="1200" dirty="0" smtClean="0">
                <a:solidFill>
                  <a:prstClr val="white"/>
                </a:solidFill>
              </a:rPr>
              <a:t>the price determined </a:t>
            </a:r>
            <a:r>
              <a:rPr lang="tr-TR" sz="1200" dirty="0">
                <a:solidFill>
                  <a:prstClr val="white"/>
                </a:solidFill>
              </a:rPr>
              <a:t>by the sellers  and until the auction is  </a:t>
            </a:r>
            <a:r>
              <a:rPr lang="tr-TR" sz="1200" dirty="0" smtClean="0">
                <a:solidFill>
                  <a:prstClr val="white"/>
                </a:solidFill>
              </a:rPr>
              <a:t>finished </a:t>
            </a:r>
            <a:r>
              <a:rPr lang="tr-TR" sz="1200" dirty="0">
                <a:solidFill>
                  <a:prstClr val="white"/>
                </a:solidFill>
              </a:rPr>
              <a:t>they must keep </a:t>
            </a:r>
            <a:r>
              <a:rPr lang="tr-TR" sz="1200" dirty="0" smtClean="0">
                <a:solidFill>
                  <a:prstClr val="white"/>
                </a:solidFill>
              </a:rPr>
              <a:t>on </a:t>
            </a:r>
            <a:r>
              <a:rPr lang="tr-TR" sz="1200" dirty="0">
                <a:solidFill>
                  <a:prstClr val="white"/>
                </a:solidFill>
              </a:rPr>
              <a:t>offering.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13736" y="2997747"/>
            <a:ext cx="1816230" cy="33855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tr-TR" altLang="ko-KR" sz="1600" b="1" dirty="0" smtClean="0">
                <a:solidFill>
                  <a:srgbClr val="444342"/>
                </a:solidFill>
                <a:cs typeface="Arial" pitchFamily="34" charset="0"/>
              </a:rPr>
              <a:t>How </a:t>
            </a:r>
            <a:r>
              <a:rPr lang="tr-TR" altLang="ko-KR" sz="1600" b="1" dirty="0" err="1" smtClean="0">
                <a:solidFill>
                  <a:srgbClr val="444342"/>
                </a:solidFill>
                <a:cs typeface="Arial" pitchFamily="34" charset="0"/>
              </a:rPr>
              <a:t>to</a:t>
            </a:r>
            <a:r>
              <a:rPr lang="tr-TR" altLang="ko-KR" sz="1600" b="1" dirty="0" smtClean="0">
                <a:solidFill>
                  <a:srgbClr val="444342"/>
                </a:solidFill>
                <a:cs typeface="Arial" pitchFamily="34" charset="0"/>
              </a:rPr>
              <a:t> </a:t>
            </a:r>
            <a:r>
              <a:rPr lang="tr-TR" altLang="ko-KR" sz="1600" b="1" dirty="0" err="1" smtClean="0">
                <a:solidFill>
                  <a:srgbClr val="444342"/>
                </a:solidFill>
                <a:cs typeface="Arial" pitchFamily="34" charset="0"/>
              </a:rPr>
              <a:t>use</a:t>
            </a:r>
            <a:r>
              <a:rPr lang="tr-TR" altLang="ko-KR" sz="1600" b="1" dirty="0" smtClean="0">
                <a:solidFill>
                  <a:srgbClr val="444342"/>
                </a:solidFill>
                <a:cs typeface="Arial" pitchFamily="34" charset="0"/>
              </a:rPr>
              <a:t> it</a:t>
            </a:r>
            <a:endParaRPr lang="ko-KR" altLang="en-US" sz="1600" b="1" dirty="0">
              <a:solidFill>
                <a:srgbClr val="444342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730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in Yer Tutucus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tr-TR" dirty="0" err="1" smtClean="0"/>
              <a:t>Graphical</a:t>
            </a:r>
            <a:r>
              <a:rPr lang="tr-TR" dirty="0" smtClean="0"/>
              <a:t> User </a:t>
            </a:r>
            <a:r>
              <a:rPr lang="tr-TR" dirty="0" err="1" smtClean="0"/>
              <a:t>Interface</a:t>
            </a:r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442946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020" t="19700" r="76381" b="34799"/>
          <a:stretch/>
        </p:blipFill>
        <p:spPr>
          <a:xfrm>
            <a:off x="2267744" y="195486"/>
            <a:ext cx="4608512" cy="46805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7744" y="3579862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/>
              </a:rPr>
              <a:t>Welcome Page</a:t>
            </a:r>
            <a:endParaRPr lang="en-US" sz="4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1388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79925" b="27600"/>
          <a:stretch/>
        </p:blipFill>
        <p:spPr>
          <a:xfrm>
            <a:off x="2160018" y="51470"/>
            <a:ext cx="4823668" cy="489262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99792" y="915566"/>
            <a:ext cx="4555595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/>
              </a:rPr>
              <a:t>Login </a:t>
            </a:r>
          </a:p>
          <a:p>
            <a:pPr algn="ctr"/>
            <a:r>
              <a:rPr lang="tr-TR" sz="4400" b="1" dirty="0" smtClean="0">
                <a:ln/>
                <a:solidFill>
                  <a:schemeClr val="accent3"/>
                </a:solidFill>
              </a:rPr>
              <a:t>Page</a:t>
            </a:r>
            <a:endParaRPr lang="en-US" sz="4400" b="1" cap="none" spc="0" dirty="0">
              <a:ln/>
              <a:solidFill>
                <a:schemeClr val="accent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518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tr-T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58072" b="3800"/>
          <a:stretch/>
        </p:blipFill>
        <p:spPr>
          <a:xfrm>
            <a:off x="586463" y="0"/>
            <a:ext cx="7970777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923928" y="4420605"/>
            <a:ext cx="455559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tr-TR" sz="4400" b="1" cap="none" spc="0" dirty="0" smtClean="0">
                <a:ln/>
                <a:solidFill>
                  <a:schemeClr val="accent3"/>
                </a:solidFill>
                <a:effectLst>
                  <a:glow rad="228600">
                    <a:schemeClr val="accent4">
                      <a:satMod val="175000"/>
                      <a:alpha val="40000"/>
                    </a:schemeClr>
                  </a:glow>
                </a:effectLst>
              </a:rPr>
              <a:t>Home Panel</a:t>
            </a:r>
            <a:endParaRPr lang="en-US" sz="4400" b="1" cap="none" spc="0" dirty="0">
              <a:ln/>
              <a:solidFill>
                <a:schemeClr val="accent3"/>
              </a:solidFill>
              <a:effectLst>
                <a:glow rad="228600">
                  <a:schemeClr val="accent4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3924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C000"/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Section Break Slide Master">
  <a:themeElements>
    <a:clrScheme name="ALLPPT-COLOR-A1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44342"/>
      </a:accent1>
      <a:accent2>
        <a:srgbClr val="FFC000"/>
      </a:accent2>
      <a:accent3>
        <a:srgbClr val="444342"/>
      </a:accent3>
      <a:accent4>
        <a:srgbClr val="FFC000"/>
      </a:accent4>
      <a:accent5>
        <a:srgbClr val="444342"/>
      </a:accent5>
      <a:accent6>
        <a:srgbClr val="FFC000"/>
      </a:accent6>
      <a:hlink>
        <a:srgbClr val="FFFFFF"/>
      </a:hlink>
      <a:folHlink>
        <a:srgbClr val="FFFFFF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1881</TotalTime>
  <Words>203</Words>
  <Application>Microsoft Office PowerPoint</Application>
  <PresentationFormat>On-screen Show (16:9)</PresentationFormat>
  <Paragraphs>41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googleslidesppt.com;allppt.com</dc:creator>
  <cp:lastModifiedBy>Mehmet Ali Altunsoy</cp:lastModifiedBy>
  <cp:revision>107</cp:revision>
  <dcterms:created xsi:type="dcterms:W3CDTF">2016-12-05T23:26:54Z</dcterms:created>
  <dcterms:modified xsi:type="dcterms:W3CDTF">2018-12-25T11:13:53Z</dcterms:modified>
</cp:coreProperties>
</file>